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1" r:id="rId2"/>
    <p:sldId id="257" r:id="rId3"/>
    <p:sldId id="284" r:id="rId4"/>
    <p:sldId id="285" r:id="rId5"/>
    <p:sldId id="286" r:id="rId6"/>
    <p:sldId id="287" r:id="rId7"/>
    <p:sldId id="283" r:id="rId8"/>
    <p:sldId id="266" r:id="rId9"/>
    <p:sldId id="270" r:id="rId10"/>
    <p:sldId id="281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529"/>
    <a:srgbClr val="F6A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12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44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340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63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896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768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610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296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457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52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8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E5E9-B9AA-4030-87A5-903302FC5599}" type="datetimeFigureOut">
              <a:rPr lang="da-DK" smtClean="0"/>
              <a:t>15-10-2018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1165F-D655-4E9D-B003-8F1E5B95DA0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28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urban farming crops">
            <a:extLst>
              <a:ext uri="{FF2B5EF4-FFF2-40B4-BE49-F238E27FC236}">
                <a16:creationId xmlns:a16="http://schemas.microsoft.com/office/drawing/2014/main" id="{622FDBD7-977F-40D9-9D4B-CE00DC7E3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r="14852"/>
          <a:stretch/>
        </p:blipFill>
        <p:spPr bwMode="auto">
          <a:xfrm flipH="1"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ledresultat for KCCA logo">
            <a:extLst>
              <a:ext uri="{FF2B5EF4-FFF2-40B4-BE49-F238E27FC236}">
                <a16:creationId xmlns:a16="http://schemas.microsoft.com/office/drawing/2014/main" id="{B83C85FD-C01A-4848-A0D5-3E35C8A6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903" y="5617171"/>
            <a:ext cx="1453957" cy="1126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C03984-37AE-483C-BC20-E610EC3C6007}"/>
              </a:ext>
            </a:extLst>
          </p:cNvPr>
          <p:cNvSpPr txBox="1">
            <a:spLocks/>
          </p:cNvSpPr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Urban Agriculture Value Chain Mapping Final Training/</a:t>
            </a:r>
          </a:p>
          <a:p>
            <a:pPr>
              <a:spcAft>
                <a:spcPts val="600"/>
              </a:spcAft>
            </a:pPr>
            <a:r>
              <a:rPr lang="en-US" sz="3600" b="1" dirty="0"/>
              <a:t>Handover</a:t>
            </a:r>
            <a:endParaRPr lang="da-DK" sz="3600" dirty="0"/>
          </a:p>
          <a:p>
            <a:pPr>
              <a:spcAft>
                <a:spcPts val="600"/>
              </a:spcAft>
            </a:pP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 descr="Billedresultat for GeoGecko logo">
            <a:extLst>
              <a:ext uri="{FF2B5EF4-FFF2-40B4-BE49-F238E27FC236}">
                <a16:creationId xmlns:a16="http://schemas.microsoft.com/office/drawing/2014/main" id="{746735FC-6FAD-4FA7-9B6E-F55D0CEC6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2601048" y="3860049"/>
            <a:ext cx="1366345" cy="1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7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910CC99-7CE6-4055-A85B-638EA858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89" y="-400050"/>
            <a:ext cx="9732611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80C7978-0F6B-4C91-B4DD-A71651FD9504}"/>
              </a:ext>
            </a:extLst>
          </p:cNvPr>
          <p:cNvSpPr txBox="1"/>
          <p:nvPr/>
        </p:nvSpPr>
        <p:spPr>
          <a:xfrm>
            <a:off x="2459389" y="742950"/>
            <a:ext cx="257275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Collected data</a:t>
            </a:r>
            <a:endParaRPr lang="da-DK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F55E932E-A18E-4CE9-B63A-DE2437105FC8}"/>
              </a:ext>
            </a:extLst>
          </p:cNvPr>
          <p:cNvSpPr txBox="1"/>
          <p:nvPr/>
        </p:nvSpPr>
        <p:spPr>
          <a:xfrm>
            <a:off x="2459389" y="4953000"/>
            <a:ext cx="228883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data</a:t>
            </a:r>
            <a:endParaRPr lang="da-DK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Forbindelse: buet 7">
            <a:extLst>
              <a:ext uri="{FF2B5EF4-FFF2-40B4-BE49-F238E27FC236}">
                <a16:creationId xmlns:a16="http://schemas.microsoft.com/office/drawing/2014/main" id="{7C396BD2-51BF-42AC-AE1A-492E3AEA1C47}"/>
              </a:ext>
            </a:extLst>
          </p:cNvPr>
          <p:cNvCxnSpPr>
            <a:cxnSpLocks/>
          </p:cNvCxnSpPr>
          <p:nvPr/>
        </p:nvCxnSpPr>
        <p:spPr>
          <a:xfrm>
            <a:off x="3745767" y="1327725"/>
            <a:ext cx="2159733" cy="863025"/>
          </a:xfrm>
          <a:prstGeom prst="curvedConnector3">
            <a:avLst/>
          </a:prstGeom>
          <a:ln w="28575">
            <a:solidFill>
              <a:srgbClr val="F78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Forbindelse: buet 10">
            <a:extLst>
              <a:ext uri="{FF2B5EF4-FFF2-40B4-BE49-F238E27FC236}">
                <a16:creationId xmlns:a16="http://schemas.microsoft.com/office/drawing/2014/main" id="{CFF2C76A-5F9B-49E2-91DE-B1342653EA59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35504" y="3554501"/>
            <a:ext cx="1066800" cy="1730198"/>
          </a:xfrm>
          <a:prstGeom prst="curvedConnector2">
            <a:avLst/>
          </a:prstGeom>
          <a:ln w="28575">
            <a:solidFill>
              <a:srgbClr val="F78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lede 14">
            <a:extLst>
              <a:ext uri="{FF2B5EF4-FFF2-40B4-BE49-F238E27FC236}">
                <a16:creationId xmlns:a16="http://schemas.microsoft.com/office/drawing/2014/main" id="{D74414D3-9C3C-4FB5-BCCA-B285CE62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2483288"/>
            <a:ext cx="5314947" cy="1015900"/>
          </a:xfrm>
          <a:prstGeom prst="rect">
            <a:avLst/>
          </a:prstGeom>
          <a:ln>
            <a:solidFill>
              <a:srgbClr val="F78529"/>
            </a:solidFill>
          </a:ln>
        </p:spPr>
      </p:pic>
      <p:pic>
        <p:nvPicPr>
          <p:cNvPr id="16" name="Picture 2" descr="Billedresultat for GeoGecko logo">
            <a:extLst>
              <a:ext uri="{FF2B5EF4-FFF2-40B4-BE49-F238E27FC236}">
                <a16:creationId xmlns:a16="http://schemas.microsoft.com/office/drawing/2014/main" id="{A108B78E-1A96-429C-9EF6-E63D4A50D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11501468" y="6153352"/>
            <a:ext cx="690532" cy="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67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90105-B683-49F5-968C-D735CB3C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</a:t>
            </a:r>
            <a:endParaRPr lang="da-DK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https://scontent.fnbo1-1.fna.fbcdn.net/v/t1.0-9/30123772_10156374968638675_3236845318867779584_n.jpg?_nc_cat=0&amp;_nc_eui2=v1%3AAeFvuNWm0Urlt1CENV6Bq2wS19PFkXCgfyJNjfAIcJMMo2UzPiLXOmajfpj-ZUv56XyN2mechacIkSjcqD18CKkpBRyZJT-ujAdgJNGcc3LQwA&amp;oh=819bfe45c55196e9fd3117e5c87b5353&amp;oe=5B63C150">
            <a:extLst>
              <a:ext uri="{FF2B5EF4-FFF2-40B4-BE49-F238E27FC236}">
                <a16:creationId xmlns:a16="http://schemas.microsoft.com/office/drawing/2014/main" id="{A80339FB-53D2-42E5-9AAC-010FD5D2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70A8E16-2874-40CC-A08F-272445D384A5}"/>
              </a:ext>
            </a:extLst>
          </p:cNvPr>
          <p:cNvSpPr txBox="1"/>
          <p:nvPr/>
        </p:nvSpPr>
        <p:spPr>
          <a:xfrm>
            <a:off x="552450" y="496669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Further feed back? </a:t>
            </a:r>
            <a:endParaRPr lang="da-DK" sz="3600" dirty="0"/>
          </a:p>
        </p:txBody>
      </p:sp>
      <p:pic>
        <p:nvPicPr>
          <p:cNvPr id="5124" name="Picture 4" descr="Billedresultat for geogecko logo">
            <a:extLst>
              <a:ext uri="{FF2B5EF4-FFF2-40B4-BE49-F238E27FC236}">
                <a16:creationId xmlns:a16="http://schemas.microsoft.com/office/drawing/2014/main" id="{6A8AD128-69D8-4BEF-9091-59C2B8CD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5236009"/>
            <a:ext cx="5695950" cy="14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5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D79C-4E9A-4C60-9D73-7D66DF02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1. Deliverables 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Project report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Portal, use and functionality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2. Data flow, field collection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 E</a:t>
            </a:r>
            <a:r>
              <a:rPr lang="en-GB" sz="2000" dirty="0">
                <a:solidFill>
                  <a:srgbClr val="FFFFFF"/>
                </a:solidFill>
              </a:rPr>
              <a:t>xcel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rgbClr val="FFFFFF"/>
                </a:solidFill>
              </a:rPr>
              <a:t> portal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3. Data structure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4. Way forward (2019 and beyond)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	- Portal hosting (</a:t>
            </a:r>
            <a:r>
              <a:rPr lang="en-GB" sz="2000" dirty="0" err="1">
                <a:solidFill>
                  <a:srgbClr val="FFFFFF"/>
                </a:solidFill>
              </a:rPr>
              <a:t>github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en-GB" sz="2000" dirty="0">
                <a:solidFill>
                  <a:srgbClr val="FFFFFF"/>
                </a:solidFill>
              </a:rPr>
              <a:t>KCCA)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	- 2019 and beyond </a:t>
            </a: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83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Deliverables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Box">
            <a:extLst>
              <a:ext uri="{FF2B5EF4-FFF2-40B4-BE49-F238E27FC236}">
                <a16:creationId xmlns:a16="http://schemas.microsoft.com/office/drawing/2014/main" id="{66E0A068-A02B-4665-B6DA-A71D5D04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429" y="29718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4205623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-240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Data 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D79C-4E9A-4C60-9D73-7D66DF02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  <a:sym typeface="Wingdings" panose="05000000000000000000" pitchFamily="2" charset="2"/>
              </a:rPr>
              <a:t>		 		</a:t>
            </a:r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3D85DCAC-3FBC-489F-956C-49A85424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923" y="2971799"/>
            <a:ext cx="914400" cy="914400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3BF0D865-88CE-4B1B-9163-212EB90A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6921" y="2971799"/>
            <a:ext cx="914400" cy="914400"/>
          </a:xfrm>
          <a:prstGeom prst="rect">
            <a:avLst/>
          </a:prstGeom>
        </p:spPr>
      </p:pic>
      <p:pic>
        <p:nvPicPr>
          <p:cNvPr id="13" name="Picture 12" descr="A white sign with black text&#10;&#10;Description generated with very high confidence">
            <a:extLst>
              <a:ext uri="{FF2B5EF4-FFF2-40B4-BE49-F238E27FC236}">
                <a16:creationId xmlns:a16="http://schemas.microsoft.com/office/drawing/2014/main" id="{DE76A150-AFF4-4A31-BFD9-A64DF1B65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867" y="3126266"/>
            <a:ext cx="616503" cy="6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Data structure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able">
            <a:extLst>
              <a:ext uri="{FF2B5EF4-FFF2-40B4-BE49-F238E27FC236}">
                <a16:creationId xmlns:a16="http://schemas.microsoft.com/office/drawing/2014/main" id="{89015786-3C84-47FC-ACE9-D6F7AA1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7282" y="29718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26600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A9D4-D63D-4DBF-B238-5D0B3F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 b="2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081F8-9C8B-4674-82DF-D5C4F49E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Way forward (2019 and beyond)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D79C-4E9A-4C60-9D73-7D66DF02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49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F2DE-9F9A-454F-8A95-9D3C8274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670-2DD9-498B-990A-4E712754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51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DBD5CDE-74E5-4107-B6D5-B36176609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7795" r="71451" b="51112"/>
          <a:stretch/>
        </p:blipFill>
        <p:spPr>
          <a:xfrm>
            <a:off x="5597256" y="-245656"/>
            <a:ext cx="5852582" cy="7058332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46E2A092-210E-4050-B599-9F08496E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6" t="7795" r="38032" b="51743"/>
          <a:stretch/>
        </p:blipFill>
        <p:spPr>
          <a:xfrm>
            <a:off x="5597254" y="-223610"/>
            <a:ext cx="5852583" cy="7038683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25A5ECC9-CBB5-4CEC-90CC-1246D1DFB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9" t="19023" r="-23014" b="41455"/>
          <a:stretch/>
        </p:blipFill>
        <p:spPr>
          <a:xfrm>
            <a:off x="5769628" y="6042177"/>
            <a:ext cx="5686472" cy="697849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90EB47B5-2A40-4752-BFD0-74BBF105769C}"/>
              </a:ext>
            </a:extLst>
          </p:cNvPr>
          <p:cNvSpPr txBox="1"/>
          <p:nvPr/>
        </p:nvSpPr>
        <p:spPr>
          <a:xfrm>
            <a:off x="4867726" y="3059668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1974</a:t>
            </a:r>
            <a:endParaRPr lang="da-DK" b="1" dirty="0"/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213E61FF-E13E-4DD3-827F-C42D77C5A1E9}"/>
              </a:ext>
            </a:extLst>
          </p:cNvPr>
          <p:cNvSpPr txBox="1"/>
          <p:nvPr/>
        </p:nvSpPr>
        <p:spPr>
          <a:xfrm>
            <a:off x="4867725" y="3059668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1989</a:t>
            </a:r>
            <a:endParaRPr lang="da-DK" b="1" dirty="0"/>
          </a:p>
        </p:txBody>
      </p:sp>
      <p:pic>
        <p:nvPicPr>
          <p:cNvPr id="22" name="Billede 21">
            <a:extLst>
              <a:ext uri="{FF2B5EF4-FFF2-40B4-BE49-F238E27FC236}">
                <a16:creationId xmlns:a16="http://schemas.microsoft.com/office/drawing/2014/main" id="{8AA4F291-64D3-4088-8627-9FFCA72FC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0" t="7957" r="5000" b="53064"/>
          <a:stretch/>
        </p:blipFill>
        <p:spPr>
          <a:xfrm>
            <a:off x="5628097" y="-310666"/>
            <a:ext cx="5825094" cy="7133405"/>
          </a:xfrm>
          <a:prstGeom prst="rect">
            <a:avLst/>
          </a:prstGeom>
        </p:spPr>
      </p:pic>
      <p:sp>
        <p:nvSpPr>
          <p:cNvPr id="23" name="Tekstfelt 22">
            <a:extLst>
              <a:ext uri="{FF2B5EF4-FFF2-40B4-BE49-F238E27FC236}">
                <a16:creationId xmlns:a16="http://schemas.microsoft.com/office/drawing/2014/main" id="{86D9C9AA-F075-4D54-B6EE-2392D025F412}"/>
              </a:ext>
            </a:extLst>
          </p:cNvPr>
          <p:cNvSpPr txBox="1"/>
          <p:nvPr/>
        </p:nvSpPr>
        <p:spPr>
          <a:xfrm>
            <a:off x="4867724" y="3059668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endParaRPr lang="da-DK" b="1" dirty="0"/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6E791118-5975-45F9-8123-9A5CC80559C7}"/>
              </a:ext>
            </a:extLst>
          </p:cNvPr>
          <p:cNvSpPr txBox="1"/>
          <p:nvPr/>
        </p:nvSpPr>
        <p:spPr>
          <a:xfrm>
            <a:off x="4867724" y="3059668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2001</a:t>
            </a:r>
            <a:endParaRPr lang="da-DK" b="1" dirty="0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1B614920-BF81-4868-B1E0-6BFC3DD3A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2" t="57852" r="57531" b="3125"/>
          <a:stretch/>
        </p:blipFill>
        <p:spPr>
          <a:xfrm>
            <a:off x="5593022" y="-301054"/>
            <a:ext cx="5856356" cy="7133405"/>
          </a:xfrm>
          <a:prstGeom prst="rect">
            <a:avLst/>
          </a:prstGeom>
        </p:spPr>
      </p:pic>
      <p:sp>
        <p:nvSpPr>
          <p:cNvPr id="26" name="Tekstfelt 25">
            <a:extLst>
              <a:ext uri="{FF2B5EF4-FFF2-40B4-BE49-F238E27FC236}">
                <a16:creationId xmlns:a16="http://schemas.microsoft.com/office/drawing/2014/main" id="{ED967A46-07D6-483D-B46E-9FC4684C960D}"/>
              </a:ext>
            </a:extLst>
          </p:cNvPr>
          <p:cNvSpPr txBox="1"/>
          <p:nvPr/>
        </p:nvSpPr>
        <p:spPr>
          <a:xfrm>
            <a:off x="4867724" y="3059668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  <a:endParaRPr lang="da-DK" b="1" dirty="0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CF46ACDE-1AB0-433C-83FE-77756D3B2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4" t="58170" r="17902" b="1460"/>
          <a:stretch/>
        </p:blipFill>
        <p:spPr>
          <a:xfrm>
            <a:off x="5544653" y="-222744"/>
            <a:ext cx="5911447" cy="708074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BC66DF5-6CC6-45E0-B04F-70DBC5D898B1}"/>
              </a:ext>
            </a:extLst>
          </p:cNvPr>
          <p:cNvSpPr txBox="1">
            <a:spLocks/>
          </p:cNvSpPr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space over the years</a:t>
            </a:r>
          </a:p>
        </p:txBody>
      </p:sp>
      <p:pic>
        <p:nvPicPr>
          <p:cNvPr id="14" name="Picture 2" descr="Billedresultat for GeoGecko logo">
            <a:extLst>
              <a:ext uri="{FF2B5EF4-FFF2-40B4-BE49-F238E27FC236}">
                <a16:creationId xmlns:a16="http://schemas.microsoft.com/office/drawing/2014/main" id="{829C7953-56AE-4518-B497-CB6A0F2AD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11501468" y="6153352"/>
            <a:ext cx="690532" cy="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2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 descr="Et billede, der indeholder kort, tekst&#10;&#10;Beskrivelse, der er oprettet med meget høj sikkerhed">
            <a:extLst>
              <a:ext uri="{FF2B5EF4-FFF2-40B4-BE49-F238E27FC236}">
                <a16:creationId xmlns:a16="http://schemas.microsoft.com/office/drawing/2014/main" id="{1244D76C-6AF0-48F7-B8AE-3650F309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5" name="Billede 4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2B8FCBB4-A1FD-47B5-A29C-1276C74C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7" name="Billede 6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F6CD4427-E362-40E8-9551-C0701F82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9" name="Billede 8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2921E0D4-54CC-46B9-BEBE-0953A7AB3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pic>
        <p:nvPicPr>
          <p:cNvPr id="11" name="Billede 10" descr="Et billede, der indeholder kort, tekst&#10;&#10;Beskrivelse, der er oprettet med meget høj sikkerhed">
            <a:extLst>
              <a:ext uri="{FF2B5EF4-FFF2-40B4-BE49-F238E27FC236}">
                <a16:creationId xmlns:a16="http://schemas.microsoft.com/office/drawing/2014/main" id="{B4DB367F-CD5F-49EF-99D2-B95D28AD0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3" y="0"/>
            <a:ext cx="96979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46CFFB-EF68-4C46-BF6C-DA36115FB422}"/>
              </a:ext>
            </a:extLst>
          </p:cNvPr>
          <p:cNvSpPr txBox="1">
            <a:spLocks/>
          </p:cNvSpPr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 of existing data, combined with collected data </a:t>
            </a:r>
          </a:p>
        </p:txBody>
      </p:sp>
      <p:pic>
        <p:nvPicPr>
          <p:cNvPr id="14" name="Picture 2" descr="Billedresultat for GeoGecko logo">
            <a:extLst>
              <a:ext uri="{FF2B5EF4-FFF2-40B4-BE49-F238E27FC236}">
                <a16:creationId xmlns:a16="http://schemas.microsoft.com/office/drawing/2014/main" id="{A9E597D6-D63B-4479-82AF-34282B3AC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85" b="2"/>
          <a:stretch/>
        </p:blipFill>
        <p:spPr bwMode="auto">
          <a:xfrm>
            <a:off x="10056034" y="5920921"/>
            <a:ext cx="690532" cy="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Agenda</vt:lpstr>
      <vt:lpstr>Deliverables</vt:lpstr>
      <vt:lpstr>Data flow</vt:lpstr>
      <vt:lpstr>Data structure</vt:lpstr>
      <vt:lpstr>Way forward (2019 and beyond)</vt:lpstr>
      <vt:lpstr>Deliverables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Desire Rukud'de</dc:creator>
  <cp:lastModifiedBy>Desire Rukud'de</cp:lastModifiedBy>
  <cp:revision>4</cp:revision>
  <dcterms:created xsi:type="dcterms:W3CDTF">2018-10-15T12:31:31Z</dcterms:created>
  <dcterms:modified xsi:type="dcterms:W3CDTF">2018-10-15T13:16:15Z</dcterms:modified>
</cp:coreProperties>
</file>